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72" r:id="rId3"/>
    <p:sldId id="273" r:id="rId4"/>
    <p:sldId id="275" r:id="rId5"/>
    <p:sldId id="278" r:id="rId6"/>
    <p:sldId id="284" r:id="rId7"/>
    <p:sldId id="285" r:id="rId8"/>
    <p:sldId id="286" r:id="rId9"/>
    <p:sldId id="289" r:id="rId10"/>
    <p:sldId id="290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>
        <p:scale>
          <a:sx n="73" d="100"/>
          <a:sy n="73" d="100"/>
        </p:scale>
        <p:origin x="-8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11/20/13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11/20/13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gif"/><Relationship Id="rId18" Type="http://schemas.openxmlformats.org/officeDocument/2006/relationships/image" Target="../media/image3.jpe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pic>
        <p:nvPicPr>
          <p:cNvPr id="8" name="Picture 2" descr="http://www.bu.edu/nassr-2013/files/2012/08/logo.gif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550336" y="1139511"/>
            <a:ext cx="641664" cy="641664"/>
          </a:xfrm>
          <a:prstGeom prst="rect">
            <a:avLst/>
          </a:prstGeom>
          <a:noFill/>
        </p:spPr>
      </p:pic>
      <p:pic>
        <p:nvPicPr>
          <p:cNvPr id="9" name="Picture 53" descr="http://confucius.umn.edu/images/startalk_logo_4web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 rot="5400000">
            <a:off x="10910208" y="2420881"/>
            <a:ext cx="1925392" cy="638192"/>
          </a:xfrm>
          <a:prstGeom prst="rect">
            <a:avLst/>
          </a:prstGeom>
          <a:noFill/>
        </p:spPr>
      </p:pic>
      <p:pic>
        <p:nvPicPr>
          <p:cNvPr id="10" name="Picture 9" descr="大学组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5400000">
            <a:off x="11271774" y="3973752"/>
            <a:ext cx="1198610" cy="6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/>
              <a:t>利用断词练</a:t>
            </a:r>
            <a:r>
              <a:rPr lang="zh-CN" altLang="en-US" dirty="0" smtClean="0"/>
              <a:t>习来帮助学生阅读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441" y="1679864"/>
            <a:ext cx="10058400" cy="422910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/>
              <a:t>看到</a:t>
            </a:r>
            <a:r>
              <a:rPr lang="en-US" altLang="zh-CN" sz="3200" b="1" dirty="0" smtClean="0"/>
              <a:t>/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他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>/</a:t>
            </a:r>
            <a:r>
              <a:rPr lang="zh-CN" altLang="en-US" sz="3200" b="1" dirty="0" smtClean="0"/>
              <a:t>才</a:t>
            </a:r>
            <a:r>
              <a:rPr lang="en-US" altLang="zh-CN" sz="3200" b="1" dirty="0" smtClean="0"/>
              <a:t>/</a:t>
            </a:r>
            <a:r>
              <a:rPr lang="zh-CN" altLang="en-US" sz="3200" b="1" dirty="0" smtClean="0"/>
              <a:t>二十</a:t>
            </a:r>
            <a:r>
              <a:rPr lang="en-US" altLang="zh-CN" sz="3200" b="1" dirty="0" smtClean="0"/>
              <a:t>/</a:t>
            </a:r>
            <a:r>
              <a:rPr lang="zh-CN" altLang="en-US" sz="3200" b="1" dirty="0" smtClean="0"/>
              <a:t>出头</a:t>
            </a:r>
            <a:r>
              <a:rPr lang="en-US" altLang="zh-CN" sz="3200" b="1" dirty="0" smtClean="0"/>
              <a:t>,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又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/</a:t>
            </a:r>
            <a:r>
              <a:rPr lang="zh-CN" altLang="en-US" sz="3200" b="1" dirty="0" smtClean="0">
                <a:solidFill>
                  <a:srgbClr val="00B0F0"/>
                </a:solidFill>
              </a:rPr>
              <a:t>不会</a:t>
            </a:r>
            <a:r>
              <a:rPr lang="en-US" altLang="zh-CN" sz="3200" b="1" dirty="0" smtClean="0">
                <a:solidFill>
                  <a:srgbClr val="00B0F0"/>
                </a:solidFill>
              </a:rPr>
              <a:t>/</a:t>
            </a:r>
            <a:r>
              <a:rPr lang="zh-CN" altLang="en-US" sz="3200" b="1" dirty="0" smtClean="0">
                <a:solidFill>
                  <a:srgbClr val="00B0F0"/>
                </a:solidFill>
              </a:rPr>
              <a:t>讲</a:t>
            </a:r>
            <a:r>
              <a:rPr lang="en-US" altLang="zh-CN" sz="3200" b="1" dirty="0" smtClean="0">
                <a:solidFill>
                  <a:srgbClr val="00B0F0"/>
                </a:solidFill>
              </a:rPr>
              <a:t>/</a:t>
            </a:r>
            <a:r>
              <a:rPr lang="zh-CN" altLang="en-US" sz="3200" b="1" dirty="0" smtClean="0">
                <a:solidFill>
                  <a:srgbClr val="00B0F0"/>
                </a:solidFill>
              </a:rPr>
              <a:t>中文</a:t>
            </a:r>
            <a:r>
              <a:rPr lang="en-US" altLang="zh-CN" sz="3200" b="1" dirty="0" smtClean="0"/>
              <a:t>,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居然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/</a:t>
            </a:r>
            <a:r>
              <a:rPr lang="zh-CN" altLang="en-US" sz="3200" b="1" dirty="0" smtClean="0"/>
              <a:t>可以</a:t>
            </a:r>
            <a:r>
              <a:rPr lang="en-US" altLang="zh-CN" sz="3200" b="1" dirty="0" smtClean="0"/>
              <a:t>/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当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>/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外教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>/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时</a:t>
            </a:r>
            <a:r>
              <a:rPr lang="en-US" altLang="zh-CN" sz="3200" b="1" dirty="0" smtClean="0"/>
              <a:t>,</a:t>
            </a:r>
            <a:r>
              <a:rPr lang="zh-CN" altLang="en-US" sz="3200" b="1" dirty="0" smtClean="0"/>
              <a:t>我</a:t>
            </a:r>
            <a:r>
              <a:rPr lang="en-US" altLang="zh-CN" sz="3200" b="1" dirty="0" smtClean="0"/>
              <a:t>/</a:t>
            </a:r>
            <a:r>
              <a:rPr lang="zh-CN" altLang="en-US" sz="3200" b="1" dirty="0" smtClean="0"/>
              <a:t>觉得</a:t>
            </a:r>
            <a:r>
              <a:rPr lang="en-US" altLang="zh-CN" sz="3200" b="1" dirty="0" smtClean="0"/>
              <a:t>/</a:t>
            </a:r>
            <a:r>
              <a:rPr lang="zh-CN" altLang="en-US" sz="3200" b="1" dirty="0" smtClean="0"/>
              <a:t>说不定</a:t>
            </a:r>
            <a:r>
              <a:rPr lang="en-US" altLang="zh-CN" sz="3200" b="1" dirty="0" smtClean="0"/>
              <a:t>/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我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>/</a:t>
            </a:r>
            <a:r>
              <a:rPr lang="zh-CN" altLang="en-US" sz="3200" b="1" dirty="0" smtClean="0"/>
              <a:t>也</a:t>
            </a:r>
            <a:r>
              <a:rPr lang="en-US" altLang="zh-CN" sz="3200" b="1" dirty="0" smtClean="0"/>
              <a:t>/</a:t>
            </a:r>
            <a:r>
              <a:rPr lang="zh-CN" altLang="en-US" sz="3200" b="1" dirty="0" smtClean="0"/>
              <a:t>可以</a:t>
            </a:r>
            <a:r>
              <a:rPr lang="en-US" altLang="zh-CN" sz="3200" b="1" dirty="0" smtClean="0"/>
              <a:t>/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胜</a:t>
            </a:r>
            <a:r>
              <a:rPr lang="zh-CN" altLang="en-US" sz="3200" b="1" dirty="0">
                <a:solidFill>
                  <a:srgbClr val="00B050"/>
                </a:solidFill>
              </a:rPr>
              <a:t>任</a:t>
            </a:r>
            <a:r>
              <a:rPr lang="en-US" altLang="zh-CN" sz="3200" b="1" dirty="0" smtClean="0"/>
              <a:t>,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因为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/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我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>/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会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>/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英文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>/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也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/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会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>/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中</a:t>
            </a:r>
            <a:r>
              <a:rPr lang="zh-CN" altLang="en-US" sz="3200" b="1" dirty="0">
                <a:solidFill>
                  <a:srgbClr val="00B050"/>
                </a:solidFill>
              </a:rPr>
              <a:t>文</a:t>
            </a:r>
            <a:r>
              <a:rPr lang="en-US" altLang="zh-CN" sz="3200" b="1" dirty="0" smtClean="0"/>
              <a:t>,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还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/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当过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>/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家</a:t>
            </a:r>
            <a:r>
              <a:rPr lang="zh-CN" altLang="en-US" sz="3200" b="1" dirty="0">
                <a:solidFill>
                  <a:srgbClr val="00B050"/>
                </a:solidFill>
              </a:rPr>
              <a:t>教</a:t>
            </a:r>
            <a:r>
              <a:rPr lang="en-US" altLang="zh-CN" sz="3200" b="1" dirty="0" smtClean="0"/>
              <a:t>.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zh-CN" sz="2800" dirty="0" smtClean="0">
                <a:solidFill>
                  <a:srgbClr val="0070C0"/>
                </a:solidFill>
              </a:rPr>
              <a:t>Word Segmentation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3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6223" y="1752600"/>
            <a:ext cx="10058400" cy="42291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在下面句子</a:t>
            </a:r>
            <a:r>
              <a:rPr lang="en-US" altLang="zh-CN" dirty="0" smtClean="0"/>
              <a:t>(</a:t>
            </a:r>
            <a:r>
              <a:rPr lang="zh-CN" altLang="en-US" dirty="0" smtClean="0"/>
              <a:t>即中文字串</a:t>
            </a:r>
            <a:r>
              <a:rPr lang="en-US" altLang="zh-CN" dirty="0" smtClean="0"/>
              <a:t>)</a:t>
            </a:r>
            <a:r>
              <a:rPr lang="zh-CN" altLang="en-US" dirty="0" smtClean="0"/>
              <a:t>的适当位置插入斜线，以区隔不同词汇。</a:t>
            </a:r>
            <a:endParaRPr lang="en-US" altLang="zh-CN" dirty="0" smtClean="0"/>
          </a:p>
          <a:p>
            <a:r>
              <a:rPr lang="en-US" dirty="0" smtClean="0"/>
              <a:t>Please read aloud the following sentences and insert forward slashes to divide words.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en-US" b="1" dirty="0">
                <a:solidFill>
                  <a:srgbClr val="0070C0"/>
                </a:solidFill>
              </a:rPr>
              <a:t>中文断词的目</a:t>
            </a:r>
            <a:r>
              <a:rPr lang="zh-CN" altLang="en-US" b="1" dirty="0" smtClean="0">
                <a:solidFill>
                  <a:srgbClr val="0070C0"/>
                </a:solidFill>
              </a:rPr>
              <a:t>标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0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中国人民银行</a:t>
            </a:r>
            <a:endParaRPr lang="en-US" altLang="zh-CN" sz="3600" dirty="0" smtClean="0"/>
          </a:p>
          <a:p>
            <a:r>
              <a:rPr lang="zh-CN" altLang="en-US" sz="3600" dirty="0" smtClean="0"/>
              <a:t>中油加油站昨天生意兴隆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断词（例子）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358738" y="1756062"/>
            <a:ext cx="138552" cy="6580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248892" y="1745671"/>
            <a:ext cx="138552" cy="6580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341425" y="2566554"/>
            <a:ext cx="138552" cy="6580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26874" y="2490353"/>
            <a:ext cx="138552" cy="6580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651665" y="2486888"/>
            <a:ext cx="138552" cy="6580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628411" y="2486888"/>
            <a:ext cx="138552" cy="6580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1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905000"/>
            <a:ext cx="9821333" cy="42211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tx1"/>
                </a:solidFill>
              </a:rPr>
              <a:t>开始的时候，我到一个学校义务帮忙，在教室里为英语外教当翻译 </a:t>
            </a:r>
            <a:r>
              <a:rPr lang="zh-CN" altLang="en-US" sz="3600" dirty="0" smtClean="0">
                <a:solidFill>
                  <a:schemeClr val="tx1"/>
                </a:solidFill>
              </a:rPr>
              <a:t>。看到</a:t>
            </a:r>
            <a:r>
              <a:rPr lang="zh-CN" altLang="en-US" sz="3600" dirty="0">
                <a:solidFill>
                  <a:schemeClr val="tx1"/>
                </a:solidFill>
              </a:rPr>
              <a:t>他才二十</a:t>
            </a:r>
            <a:r>
              <a:rPr lang="zh-CN" altLang="en-US" sz="3600" dirty="0" smtClean="0">
                <a:solidFill>
                  <a:schemeClr val="tx1"/>
                </a:solidFill>
              </a:rPr>
              <a:t>出头，</a:t>
            </a:r>
            <a:r>
              <a:rPr lang="en-US" altLang="zh-CN" sz="3600" dirty="0" smtClean="0">
                <a:solidFill>
                  <a:schemeClr val="tx1"/>
                </a:solidFill>
              </a:rPr>
              <a:t> </a:t>
            </a:r>
            <a:r>
              <a:rPr lang="zh-CN" altLang="en-US" sz="3600" dirty="0">
                <a:solidFill>
                  <a:schemeClr val="tx1"/>
                </a:solidFill>
              </a:rPr>
              <a:t>又不会讲</a:t>
            </a:r>
            <a:r>
              <a:rPr lang="zh-CN" altLang="en-US" sz="3600" dirty="0" smtClean="0">
                <a:solidFill>
                  <a:schemeClr val="tx1"/>
                </a:solidFill>
              </a:rPr>
              <a:t>中文，居</a:t>
            </a:r>
            <a:r>
              <a:rPr lang="zh-CN" altLang="en-US" sz="3600" dirty="0">
                <a:solidFill>
                  <a:schemeClr val="tx1"/>
                </a:solidFill>
              </a:rPr>
              <a:t>然可以当外教</a:t>
            </a:r>
            <a:r>
              <a:rPr lang="zh-CN" altLang="en-US" sz="3600" dirty="0" smtClean="0">
                <a:solidFill>
                  <a:schemeClr val="tx1"/>
                </a:solidFill>
              </a:rPr>
              <a:t>时，我</a:t>
            </a:r>
            <a:r>
              <a:rPr lang="zh-CN" altLang="en-US" sz="3600" dirty="0">
                <a:solidFill>
                  <a:schemeClr val="tx1"/>
                </a:solidFill>
              </a:rPr>
              <a:t>觉得说不定我也可以胜任</a:t>
            </a:r>
            <a:r>
              <a:rPr lang="en-US" altLang="zh-CN" sz="3600" dirty="0">
                <a:solidFill>
                  <a:schemeClr val="tx1"/>
                </a:solidFill>
              </a:rPr>
              <a:t>, </a:t>
            </a:r>
            <a:r>
              <a:rPr lang="zh-CN" altLang="en-US" sz="3600" dirty="0">
                <a:solidFill>
                  <a:schemeClr val="tx1"/>
                </a:solidFill>
              </a:rPr>
              <a:t>因为我会英文也会</a:t>
            </a:r>
            <a:r>
              <a:rPr lang="zh-CN" altLang="en-US" sz="3600" dirty="0" smtClean="0">
                <a:solidFill>
                  <a:schemeClr val="tx1"/>
                </a:solidFill>
              </a:rPr>
              <a:t>中文，还当</a:t>
            </a:r>
            <a:r>
              <a:rPr lang="zh-CN" altLang="en-US" sz="3600" dirty="0"/>
              <a:t>过</a:t>
            </a:r>
            <a:r>
              <a:rPr lang="zh-CN" altLang="en-US" sz="3600" dirty="0" smtClean="0">
                <a:solidFill>
                  <a:schemeClr val="tx1"/>
                </a:solidFill>
              </a:rPr>
              <a:t>家教</a:t>
            </a:r>
            <a:r>
              <a:rPr lang="zh-CN" altLang="en-US" sz="3600" dirty="0">
                <a:solidFill>
                  <a:schemeClr val="tx1"/>
                </a:solidFill>
              </a:rPr>
              <a:t>。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断</a:t>
            </a:r>
            <a:r>
              <a:rPr lang="zh-CN" altLang="en-US" dirty="0" smtClean="0">
                <a:solidFill>
                  <a:srgbClr val="0070C0"/>
                </a:solidFill>
              </a:rPr>
              <a:t>词任务 </a:t>
            </a:r>
            <a:r>
              <a:rPr lang="en-US" altLang="zh-CN" dirty="0" smtClean="0">
                <a:solidFill>
                  <a:srgbClr val="0070C0"/>
                </a:solidFill>
              </a:rPr>
              <a:t>Word Segmentation Task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6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zh-CN" altLang="en-US" sz="4000" dirty="0" smtClean="0"/>
              <a:t>开始的</a:t>
            </a:r>
            <a:r>
              <a:rPr lang="zh-CN" altLang="en-US" sz="4000" dirty="0"/>
              <a:t>时候，</a:t>
            </a:r>
            <a:r>
              <a:rPr lang="zh-CN" altLang="en-US" sz="4000" dirty="0" smtClean="0"/>
              <a:t>我到</a:t>
            </a:r>
            <a:r>
              <a:rPr lang="zh-CN" altLang="en-US" sz="4000" dirty="0"/>
              <a:t>一个</a:t>
            </a:r>
            <a:r>
              <a:rPr lang="zh-CN" altLang="en-US" sz="4000" dirty="0" smtClean="0"/>
              <a:t>学校义务帮忙</a:t>
            </a:r>
            <a:r>
              <a:rPr lang="zh-CN" altLang="en-US" sz="4000" dirty="0"/>
              <a:t>，</a:t>
            </a:r>
            <a:r>
              <a:rPr lang="zh-CN" altLang="en-US" sz="4000" dirty="0" smtClean="0"/>
              <a:t>在教室里为英语外教当翻译 </a:t>
            </a:r>
            <a:r>
              <a:rPr lang="en-US" altLang="zh-CN" sz="4000" dirty="0" smtClean="0"/>
              <a:t>.</a:t>
            </a:r>
            <a:endParaRPr lang="en-US" altLang="zh-CN" sz="4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Step 1: Read aloud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开</a:t>
            </a:r>
            <a:r>
              <a:rPr lang="en-US" altLang="zh-CN" dirty="0" smtClean="0"/>
              <a:t>/</a:t>
            </a:r>
            <a:r>
              <a:rPr lang="zh-CN" altLang="en-US" dirty="0" smtClean="0"/>
              <a:t>始</a:t>
            </a:r>
            <a:r>
              <a:rPr lang="zh-CN" altLang="en-US" dirty="0"/>
              <a:t>的</a:t>
            </a:r>
            <a:r>
              <a:rPr lang="zh-CN" altLang="en-US" dirty="0" smtClean="0"/>
              <a:t>时</a:t>
            </a:r>
            <a:r>
              <a:rPr lang="en-US" altLang="zh-CN" dirty="0" smtClean="0"/>
              <a:t>/</a:t>
            </a:r>
            <a:r>
              <a:rPr lang="zh-CN" altLang="en-US" dirty="0" smtClean="0"/>
              <a:t>候</a:t>
            </a:r>
            <a:r>
              <a:rPr lang="zh-CN" altLang="en-US" dirty="0"/>
              <a:t>，我</a:t>
            </a:r>
            <a:r>
              <a:rPr lang="zh-CN" altLang="en-US" dirty="0" smtClean="0"/>
              <a:t>到</a:t>
            </a:r>
            <a:r>
              <a:rPr lang="en-US" altLang="zh-CN" dirty="0" smtClean="0"/>
              <a:t>/</a:t>
            </a:r>
            <a:r>
              <a:rPr lang="zh-CN" altLang="en-US" dirty="0" smtClean="0"/>
              <a:t>一</a:t>
            </a:r>
            <a:r>
              <a:rPr lang="zh-CN" altLang="en-US" dirty="0"/>
              <a:t>个</a:t>
            </a:r>
            <a:r>
              <a:rPr lang="zh-CN" altLang="en-US" dirty="0" smtClean="0"/>
              <a:t>学</a:t>
            </a:r>
            <a:r>
              <a:rPr lang="en-US" altLang="zh-CN" dirty="0" smtClean="0"/>
              <a:t>/</a:t>
            </a:r>
            <a:r>
              <a:rPr lang="zh-CN" altLang="en-US" dirty="0" smtClean="0"/>
              <a:t>校义</a:t>
            </a:r>
            <a:r>
              <a:rPr lang="en-US" altLang="zh-CN" dirty="0" smtClean="0"/>
              <a:t>/</a:t>
            </a:r>
            <a:r>
              <a:rPr lang="zh-CN" altLang="en-US" dirty="0" smtClean="0"/>
              <a:t>务</a:t>
            </a:r>
            <a:r>
              <a:rPr lang="zh-CN" altLang="en-US" dirty="0"/>
              <a:t>帮忙，在</a:t>
            </a:r>
            <a:r>
              <a:rPr lang="zh-CN" altLang="en-US" dirty="0" smtClean="0"/>
              <a:t>教</a:t>
            </a:r>
            <a:r>
              <a:rPr lang="en-US" altLang="zh-CN" dirty="0" smtClean="0"/>
              <a:t>/</a:t>
            </a:r>
            <a:r>
              <a:rPr lang="zh-CN" altLang="en-US" dirty="0" smtClean="0"/>
              <a:t>室</a:t>
            </a:r>
            <a:r>
              <a:rPr lang="zh-CN" altLang="en-US" dirty="0"/>
              <a:t>里</a:t>
            </a:r>
            <a:r>
              <a:rPr lang="zh-CN" altLang="en-US" dirty="0" smtClean="0"/>
              <a:t>为</a:t>
            </a:r>
            <a:r>
              <a:rPr lang="en-US" altLang="zh-CN" dirty="0" smtClean="0"/>
              <a:t>/</a:t>
            </a:r>
            <a:r>
              <a:rPr lang="zh-CN" altLang="en-US" dirty="0" smtClean="0"/>
              <a:t>英语外</a:t>
            </a:r>
            <a:r>
              <a:rPr lang="en-US" altLang="zh-CN" dirty="0" smtClean="0"/>
              <a:t>/</a:t>
            </a:r>
            <a:r>
              <a:rPr lang="zh-CN" altLang="en-US" dirty="0" smtClean="0"/>
              <a:t>教当</a:t>
            </a:r>
            <a:r>
              <a:rPr lang="en-US" altLang="zh-CN" dirty="0" smtClean="0"/>
              <a:t>/</a:t>
            </a:r>
            <a:r>
              <a:rPr lang="zh-CN" altLang="en-US" dirty="0" smtClean="0"/>
              <a:t>翻译 </a:t>
            </a:r>
            <a:r>
              <a:rPr lang="en-US" altLang="zh-CN" dirty="0"/>
              <a:t>.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Wrong segmentation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2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 smtClean="0"/>
              <a:t>开始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的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时候</a:t>
            </a:r>
            <a:r>
              <a:rPr lang="zh-CN" altLang="en-US" sz="4000" dirty="0"/>
              <a:t>，</a:t>
            </a:r>
            <a:r>
              <a:rPr lang="zh-CN" altLang="en-US" sz="4000" dirty="0" smtClean="0"/>
              <a:t>我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到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一个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学校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义务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帮忙</a:t>
            </a:r>
            <a:r>
              <a:rPr lang="zh-CN" altLang="en-US" sz="4000" dirty="0"/>
              <a:t>，</a:t>
            </a:r>
            <a:r>
              <a:rPr lang="zh-CN" altLang="en-US" sz="4000" dirty="0" smtClean="0"/>
              <a:t>在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教室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里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为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英语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外教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当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翻译 </a:t>
            </a:r>
            <a:r>
              <a:rPr lang="en-US" altLang="zh-CN" sz="4000" dirty="0" smtClean="0"/>
              <a:t>.</a:t>
            </a:r>
            <a:endParaRPr lang="en-US" altLang="zh-CN" sz="4000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Step 2: Divide Words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828800"/>
            <a:ext cx="10024533" cy="45720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看到他才二十出头</a:t>
            </a:r>
            <a:r>
              <a:rPr lang="en-US" altLang="zh-CN" sz="3600" b="1" dirty="0" smtClean="0"/>
              <a:t>, </a:t>
            </a:r>
            <a:r>
              <a:rPr lang="zh-CN" altLang="en-US" sz="3600" b="1" dirty="0" smtClean="0"/>
              <a:t>又不会讲中文</a:t>
            </a:r>
            <a:r>
              <a:rPr lang="en-US" altLang="zh-CN" sz="3600" b="1" dirty="0" smtClean="0"/>
              <a:t>, </a:t>
            </a:r>
            <a:r>
              <a:rPr lang="zh-CN" altLang="en-US" sz="3600" b="1" dirty="0" smtClean="0"/>
              <a:t>居然可以当外教时</a:t>
            </a:r>
            <a:r>
              <a:rPr lang="en-US" altLang="zh-CN" sz="3600" b="1" dirty="0" smtClean="0"/>
              <a:t>,</a:t>
            </a:r>
            <a:r>
              <a:rPr lang="zh-CN" altLang="en-US" sz="3600" b="1" dirty="0" smtClean="0"/>
              <a:t>我觉得说不定我也可以胜任</a:t>
            </a:r>
            <a:r>
              <a:rPr lang="en-US" altLang="zh-CN" sz="3600" b="1" dirty="0" smtClean="0"/>
              <a:t>, </a:t>
            </a:r>
            <a:r>
              <a:rPr lang="zh-CN" altLang="en-US" sz="3600" b="1" dirty="0" smtClean="0"/>
              <a:t>因为我会英文也会中文</a:t>
            </a:r>
            <a:r>
              <a:rPr lang="en-US" altLang="zh-CN" sz="3600" b="1" dirty="0" smtClean="0"/>
              <a:t>,</a:t>
            </a:r>
            <a:r>
              <a:rPr lang="zh-CN" altLang="en-US" sz="3600" b="1" dirty="0" smtClean="0"/>
              <a:t>还当过家教</a:t>
            </a:r>
            <a:r>
              <a:rPr lang="en-US" altLang="zh-CN" sz="3600" b="1" dirty="0" smtClean="0"/>
              <a:t>.</a:t>
            </a:r>
          </a:p>
          <a:p>
            <a:r>
              <a:rPr lang="en-US" dirty="0" smtClean="0"/>
              <a:t>Try saying it with </a:t>
            </a:r>
            <a:r>
              <a:rPr lang="en-US" u="sng" dirty="0" smtClean="0">
                <a:solidFill>
                  <a:srgbClr val="FF0000"/>
                </a:solidFill>
              </a:rPr>
              <a:t>proper intonation</a:t>
            </a:r>
            <a:r>
              <a:rPr lang="en-US" dirty="0" smtClean="0"/>
              <a:t>, </a:t>
            </a:r>
            <a:r>
              <a:rPr lang="en-US" u="sng" dirty="0" smtClean="0">
                <a:solidFill>
                  <a:srgbClr val="FF0000"/>
                </a:solidFill>
              </a:rPr>
              <a:t>stress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rgbClr val="FF0000"/>
                </a:solidFill>
              </a:rPr>
              <a:t>segmentation</a:t>
            </a:r>
            <a:r>
              <a:rPr lang="en-US" dirty="0" smtClean="0"/>
              <a:t> to express what the writer thinks when writing this sentence.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Next sentence for word segmentation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(Scan the following one by one: </a:t>
            </a:r>
            <a:r>
              <a:rPr lang="en-US" altLang="zh-CN" sz="3200" dirty="0" smtClean="0">
                <a:solidFill>
                  <a:srgbClr val="FF0000"/>
                </a:solidFill>
              </a:rPr>
              <a:t>Discourse markers</a:t>
            </a:r>
            <a:r>
              <a:rPr lang="en-US" altLang="zh-CN" sz="3200" dirty="0" smtClean="0"/>
              <a:t>, </a:t>
            </a:r>
            <a:r>
              <a:rPr lang="en-US" altLang="zh-CN" sz="3200" dirty="0" smtClean="0">
                <a:solidFill>
                  <a:srgbClr val="00B050"/>
                </a:solidFill>
              </a:rPr>
              <a:t>SVO</a:t>
            </a:r>
            <a:r>
              <a:rPr lang="en-US" altLang="zh-CN" sz="3200" dirty="0" smtClean="0"/>
              <a:t>, </a:t>
            </a:r>
            <a:r>
              <a:rPr lang="en-US" altLang="zh-CN" sz="3200" dirty="0" smtClean="0">
                <a:solidFill>
                  <a:srgbClr val="00B0F0"/>
                </a:solidFill>
              </a:rPr>
              <a:t>what each character can or can not do</a:t>
            </a:r>
            <a:r>
              <a:rPr lang="en-US" altLang="zh-CN" sz="3200" dirty="0" smtClean="0"/>
              <a:t>)</a:t>
            </a:r>
          </a:p>
          <a:p>
            <a:r>
              <a:rPr lang="zh-CN" altLang="en-US" sz="3200" b="1" dirty="0" smtClean="0"/>
              <a:t>看到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他</a:t>
            </a:r>
            <a:r>
              <a:rPr lang="zh-CN" altLang="en-US" sz="3200" b="1" dirty="0" smtClean="0"/>
              <a:t>才二十出头</a:t>
            </a:r>
            <a:r>
              <a:rPr lang="en-US" altLang="zh-CN" sz="3200" b="1" dirty="0" smtClean="0"/>
              <a:t>, </a:t>
            </a:r>
            <a:r>
              <a:rPr lang="zh-CN" altLang="en-US" sz="3200" b="1" dirty="0">
                <a:solidFill>
                  <a:srgbClr val="FF0000"/>
                </a:solidFill>
              </a:rPr>
              <a:t>又</a:t>
            </a:r>
            <a:r>
              <a:rPr lang="zh-CN" altLang="en-US" sz="3200" b="1" dirty="0" smtClean="0">
                <a:solidFill>
                  <a:srgbClr val="00B0F0"/>
                </a:solidFill>
              </a:rPr>
              <a:t>不会讲中文</a:t>
            </a:r>
            <a:r>
              <a:rPr lang="en-US" altLang="zh-CN" sz="3200" b="1" dirty="0" smtClean="0"/>
              <a:t>,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居然</a:t>
            </a:r>
            <a:r>
              <a:rPr lang="zh-CN" altLang="en-US" sz="3200" b="1" dirty="0" smtClean="0"/>
              <a:t>可以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当外教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时</a:t>
            </a:r>
            <a:r>
              <a:rPr lang="en-US" altLang="zh-CN" sz="3200" b="1" dirty="0" smtClean="0"/>
              <a:t>,</a:t>
            </a:r>
            <a:r>
              <a:rPr lang="zh-CN" altLang="en-US" sz="3200" b="1" dirty="0" smtClean="0"/>
              <a:t>我觉得说不定</a:t>
            </a:r>
            <a:r>
              <a:rPr lang="zh-CN" altLang="en-US" sz="3200" b="1" dirty="0">
                <a:solidFill>
                  <a:srgbClr val="00B050"/>
                </a:solidFill>
              </a:rPr>
              <a:t>我</a:t>
            </a:r>
            <a:r>
              <a:rPr lang="zh-CN" altLang="en-US" sz="3200" b="1" dirty="0" smtClean="0"/>
              <a:t>也可以</a:t>
            </a:r>
            <a:r>
              <a:rPr lang="zh-CN" altLang="en-US" sz="3200" b="1" dirty="0">
                <a:solidFill>
                  <a:srgbClr val="00B050"/>
                </a:solidFill>
              </a:rPr>
              <a:t>胜任</a:t>
            </a:r>
            <a:r>
              <a:rPr lang="en-US" altLang="zh-CN" sz="3200" b="1" dirty="0" smtClean="0"/>
              <a:t>,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因为</a:t>
            </a:r>
            <a:r>
              <a:rPr lang="zh-CN" altLang="en-US" sz="3200" b="1" dirty="0">
                <a:solidFill>
                  <a:srgbClr val="00B050"/>
                </a:solidFill>
              </a:rPr>
              <a:t>我会英文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也</a:t>
            </a:r>
            <a:r>
              <a:rPr lang="zh-CN" altLang="en-US" sz="3200" b="1" dirty="0">
                <a:solidFill>
                  <a:srgbClr val="00B050"/>
                </a:solidFill>
              </a:rPr>
              <a:t>会中文</a:t>
            </a:r>
            <a:r>
              <a:rPr lang="en-US" altLang="zh-CN" sz="3200" b="1" dirty="0" smtClean="0"/>
              <a:t>,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还</a:t>
            </a:r>
            <a:r>
              <a:rPr lang="zh-CN" altLang="en-US" sz="3200" b="1" dirty="0">
                <a:solidFill>
                  <a:srgbClr val="00B050"/>
                </a:solidFill>
              </a:rPr>
              <a:t>当过家教</a:t>
            </a:r>
            <a:r>
              <a:rPr lang="en-US" altLang="zh-CN" sz="3200" b="1" dirty="0" smtClean="0"/>
              <a:t>.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Focusing on different words of the sentence first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Custom 2">
      <a:majorFont>
        <a:latin typeface="Segoe Print"/>
        <a:ea typeface="楷体"/>
        <a:cs typeface=""/>
      </a:majorFont>
      <a:minorFont>
        <a:latin typeface="Segoe Print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305</Words>
  <Application>Microsoft Macintosh PowerPoint</Application>
  <PresentationFormat>Custom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TS103431377</vt:lpstr>
      <vt:lpstr>利用断词练习来帮助学生阅读</vt:lpstr>
      <vt:lpstr>中文断词的目标</vt:lpstr>
      <vt:lpstr>断词（例子）</vt:lpstr>
      <vt:lpstr>断词任务 Word Segmentation Task</vt:lpstr>
      <vt:lpstr>Step 1: Read aloud</vt:lpstr>
      <vt:lpstr>Wrong segmentation</vt:lpstr>
      <vt:lpstr>Step 2: Divide Words</vt:lpstr>
      <vt:lpstr>Next sentence for word segmentation</vt:lpstr>
      <vt:lpstr>Focusing on different words of the sentence first</vt:lpstr>
      <vt:lpstr>Word Segmentation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2013-07-19T13:30:13Z</dcterms:created>
  <dcterms:modified xsi:type="dcterms:W3CDTF">2013-11-21T04:28:23Z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